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90" r:id="rId3"/>
    <p:sldId id="292" r:id="rId4"/>
    <p:sldId id="293" r:id="rId5"/>
    <p:sldId id="294" r:id="rId6"/>
    <p:sldId id="289" r:id="rId7"/>
    <p:sldId id="298" r:id="rId8"/>
    <p:sldId id="299" r:id="rId9"/>
    <p:sldId id="300" r:id="rId10"/>
    <p:sldId id="301" r:id="rId11"/>
    <p:sldId id="304" r:id="rId12"/>
    <p:sldId id="305" r:id="rId13"/>
    <p:sldId id="295" r:id="rId14"/>
    <p:sldId id="286" r:id="rId15"/>
    <p:sldId id="296" r:id="rId16"/>
    <p:sldId id="302" r:id="rId17"/>
    <p:sldId id="303" r:id="rId18"/>
  </p:sldIdLst>
  <p:sldSz cx="12190413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00000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46" autoAdjust="0"/>
    <p:restoredTop sz="93465" autoAdjust="0"/>
  </p:normalViewPr>
  <p:slideViewPr>
    <p:cSldViewPr>
      <p:cViewPr varScale="1">
        <p:scale>
          <a:sx n="78" d="100"/>
          <a:sy n="78" d="100"/>
        </p:scale>
        <p:origin x="773" y="8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B3BF1-4A3C-4696-9796-DA8D9610C879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3F681-7291-41D2-A146-1FB28A7F6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185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6878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088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134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139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2170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8990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0868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310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329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027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499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722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970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851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96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670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072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3DC1-385C-4BAB-979B-46DFFD8D6CE8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B3481-D7DE-41F9-A175-E34C82C13032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639"/>
            <a:ext cx="274284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639"/>
            <a:ext cx="8025355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F067E-B362-4C8F-89B4-1E2A058CF083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2E16F-1207-4E1F-A20A-50606B6ECE3A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F32F9-42D5-4A02-A134-BC59FA42852F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1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7EBA1-27B1-4A56-A3B6-75D3D448F599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F8A37-051C-4752-A353-7982ADE6C18E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886727" y="6356351"/>
            <a:ext cx="2844430" cy="365125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53091-AC0D-4CFE-8025-C30269BDB609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2A5B0-09D8-4FF3-B6F5-26A0D48B2782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62AC3-79B3-4A90-B890-88733C81CFB5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F71F-7970-4916-B223-B1C4C9DCF47A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0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06C9D-AA08-4259-8120-F47844EA86A8}" type="datetime1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03518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24.wmf"/><Relationship Id="rId4" Type="http://schemas.openxmlformats.org/officeDocument/2006/relationships/image" Target="../media/image1.png"/><Relationship Id="rId9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3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microsoft.com/office/2007/relationships/hdphoto" Target="../media/hdphoto1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1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.pn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等腰三角形 23"/>
          <p:cNvSpPr/>
          <p:nvPr/>
        </p:nvSpPr>
        <p:spPr>
          <a:xfrm rot="512239">
            <a:off x="2950002" y="4001626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20371609">
            <a:off x="2705230" y="3831594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3761573">
            <a:off x="8496747" y="3872262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连接符 33"/>
          <p:cNvCxnSpPr/>
          <p:nvPr/>
        </p:nvCxnSpPr>
        <p:spPr>
          <a:xfrm flipH="1">
            <a:off x="-1604504" y="2687623"/>
            <a:ext cx="2592288" cy="217975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-509577" y="2147667"/>
            <a:ext cx="2592288" cy="21797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504809" y="2485751"/>
            <a:ext cx="66767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latin typeface="Calibri" charset="0"/>
                <a:ea typeface="Calibri" charset="0"/>
                <a:cs typeface="Calibri" charset="0"/>
              </a:rPr>
              <a:t>FIFA Player Information Management System</a:t>
            </a:r>
            <a:endParaRPr lang="en-US" altLang="zh-CN" sz="4800" b="1" spc="300" dirty="0">
              <a:solidFill>
                <a:schemeClr val="tx1">
                  <a:lumMod val="85000"/>
                  <a:lumOff val="1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等腰三角形 14"/>
          <p:cNvSpPr/>
          <p:nvPr/>
        </p:nvSpPr>
        <p:spPr>
          <a:xfrm rot="512239">
            <a:off x="5834794" y="1926195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20371609">
            <a:off x="6486079" y="2194280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rot="20371609">
            <a:off x="5390053" y="2222523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3761573">
            <a:off x="4756821" y="1830714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rot="20371609">
            <a:off x="6476788" y="1810735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4160270" y="4902172"/>
            <a:ext cx="3302750" cy="162317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s-IS" altLang="zh-CN" dirty="0"/>
              <a:t>Wenjing CAI	116010004</a:t>
            </a:r>
          </a:p>
          <a:p>
            <a:r>
              <a:rPr lang="is-IS" altLang="zh-CN" dirty="0"/>
              <a:t>Yifan LAN</a:t>
            </a:r>
            <a:r>
              <a:rPr lang="zh-CN" altLang="en-US" dirty="0"/>
              <a:t> </a:t>
            </a:r>
            <a:r>
              <a:rPr lang="is-IS" altLang="zh-CN" dirty="0"/>
              <a:t>	116010103</a:t>
            </a:r>
          </a:p>
          <a:p>
            <a:r>
              <a:rPr lang="en-US" altLang="zh-CN" dirty="0" err="1"/>
              <a:t>Zhihao</a:t>
            </a:r>
            <a:r>
              <a:rPr lang="en-US" altLang="zh-CN" dirty="0"/>
              <a:t> XU	</a:t>
            </a:r>
            <a:r>
              <a:rPr lang="is-IS" altLang="zh-CN" dirty="0"/>
              <a:t>117010330</a:t>
            </a:r>
          </a:p>
          <a:p>
            <a:r>
              <a:rPr lang="en-US" altLang="zh-CN" dirty="0" err="1"/>
              <a:t>Erdi</a:t>
            </a:r>
            <a:r>
              <a:rPr lang="en-US" altLang="zh-CN" dirty="0"/>
              <a:t> GAO	</a:t>
            </a:r>
            <a:r>
              <a:rPr lang="is-IS" altLang="zh-CN" dirty="0"/>
              <a:t>117010066</a:t>
            </a:r>
          </a:p>
          <a:p>
            <a:r>
              <a:rPr lang="en-US" altLang="zh-CN" dirty="0" err="1"/>
              <a:t>Yilei</a:t>
            </a:r>
            <a:r>
              <a:rPr lang="en-US" altLang="zh-CN" dirty="0"/>
              <a:t> TU		117010251</a:t>
            </a:r>
            <a:endParaRPr lang="is-IS" altLang="zh-CN" dirty="0"/>
          </a:p>
        </p:txBody>
      </p:sp>
      <p:grpSp>
        <p:nvGrpSpPr>
          <p:cNvPr id="38" name="组合 37"/>
          <p:cNvGrpSpPr/>
          <p:nvPr/>
        </p:nvGrpSpPr>
        <p:grpSpPr>
          <a:xfrm>
            <a:off x="2587680" y="2251236"/>
            <a:ext cx="360040" cy="2602150"/>
            <a:chOff x="4078982" y="1988841"/>
            <a:chExt cx="360040" cy="2602150"/>
          </a:xfrm>
        </p:grpSpPr>
        <p:sp>
          <p:nvSpPr>
            <p:cNvPr id="36" name="左中括号 35"/>
            <p:cNvSpPr/>
            <p:nvPr/>
          </p:nvSpPr>
          <p:spPr>
            <a:xfrm>
              <a:off x="4173148" y="2080364"/>
              <a:ext cx="265874" cy="2423282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左中括号 36"/>
            <p:cNvSpPr/>
            <p:nvPr/>
          </p:nvSpPr>
          <p:spPr>
            <a:xfrm>
              <a:off x="4078982" y="1988841"/>
              <a:ext cx="360040" cy="2602150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 flipH="1">
            <a:off x="8903185" y="2251236"/>
            <a:ext cx="360040" cy="2602150"/>
            <a:chOff x="4078982" y="1988841"/>
            <a:chExt cx="360040" cy="2602150"/>
          </a:xfrm>
        </p:grpSpPr>
        <p:sp>
          <p:nvSpPr>
            <p:cNvPr id="40" name="左中括号 39"/>
            <p:cNvSpPr/>
            <p:nvPr/>
          </p:nvSpPr>
          <p:spPr>
            <a:xfrm>
              <a:off x="4173148" y="2080364"/>
              <a:ext cx="265874" cy="2423282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左中括号 40"/>
            <p:cNvSpPr/>
            <p:nvPr/>
          </p:nvSpPr>
          <p:spPr>
            <a:xfrm>
              <a:off x="4078982" y="1988841"/>
              <a:ext cx="360040" cy="2602150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2" name="直接连接符 41"/>
          <p:cNvCxnSpPr/>
          <p:nvPr/>
        </p:nvCxnSpPr>
        <p:spPr>
          <a:xfrm flipH="1">
            <a:off x="10311837" y="2462433"/>
            <a:ext cx="2592288" cy="217975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10949586" y="1544376"/>
            <a:ext cx="2592288" cy="217975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等腰三角形 43"/>
          <p:cNvSpPr/>
          <p:nvPr/>
        </p:nvSpPr>
        <p:spPr>
          <a:xfrm rot="20371609">
            <a:off x="8890948" y="370964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8C63BA-1E09-4FA2-8C47-90AF449ECB3C}"/>
              </a:ext>
            </a:extLst>
          </p:cNvPr>
          <p:cNvSpPr txBox="1"/>
          <p:nvPr/>
        </p:nvSpPr>
        <p:spPr>
          <a:xfrm>
            <a:off x="3546910" y="4263348"/>
            <a:ext cx="48847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latin typeface="Calibri" panose="020F0502020204030204" pitchFamily="34" charset="0"/>
                <a:cs typeface="Calibri" panose="020F0502020204030204" pitchFamily="34" charset="0"/>
              </a:rPr>
              <a:t>ERG 3010 Group 10 – Division Subgroup</a:t>
            </a:r>
            <a:endParaRPr lang="zh-CN" altLang="en-US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CBEB415-EDF2-4A15-A5B8-6D044D4D6E9B}"/>
              </a:ext>
            </a:extLst>
          </p:cNvPr>
          <p:cNvGrpSpPr/>
          <p:nvPr/>
        </p:nvGrpSpPr>
        <p:grpSpPr>
          <a:xfrm>
            <a:off x="2594383" y="142178"/>
            <a:ext cx="6434524" cy="1554742"/>
            <a:chOff x="-1553286" y="437405"/>
            <a:chExt cx="13825194" cy="334051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F43CBBD-C8A1-4977-B989-22CCF810A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24E8D00-7D77-4984-BA5E-BE5C440DAE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E595CE-903B-4F15-A093-50890BB9F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917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6355">
        <p159:morph option="byObject"/>
      </p:transition>
    </mc:Choice>
    <mc:Fallback xmlns="">
      <p:transition spd="slow" advClick="0" advTm="6355">
        <p:fade/>
      </p:transition>
    </mc:Fallback>
  </mc:AlternateContent>
  <p:extLst>
    <p:ext uri="{E180D4A7-C9FB-4DFB-919C-405C955672EB}">
      <p14:showEvtLst xmlns:p14="http://schemas.microsoft.com/office/powerpoint/2010/main">
        <p14:playEvt time="2103" objId="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98992DF2-03BE-401F-A7FA-71D710BB2909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306E99F-5EF1-4B26-AA07-9AD4890AD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1FA4709-E039-4B9B-9F73-D04EFCA6E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中括号 50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8DBC8-D031-42E0-97F4-0C2CDEF6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32" name="矩形 23">
            <a:extLst>
              <a:ext uri="{FF2B5EF4-FFF2-40B4-BE49-F238E27FC236}">
                <a16:creationId xmlns:a16="http://schemas.microsoft.com/office/drawing/2014/main" id="{599AE54F-3E71-48B9-A165-C001FBE92557}"/>
              </a:ext>
            </a:extLst>
          </p:cNvPr>
          <p:cNvSpPr/>
          <p:nvPr/>
        </p:nvSpPr>
        <p:spPr>
          <a:xfrm>
            <a:off x="694606" y="183740"/>
            <a:ext cx="5794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8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Machine Learning – Similar Players </a:t>
            </a:r>
          </a:p>
        </p:txBody>
      </p:sp>
      <p:sp>
        <p:nvSpPr>
          <p:cNvPr id="59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731620-518F-4566-ABD9-53F3D0E5A0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660" t="23103" r="20256" b="39093"/>
          <a:stretch/>
        </p:blipFill>
        <p:spPr>
          <a:xfrm>
            <a:off x="478582" y="1231356"/>
            <a:ext cx="5440607" cy="2880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AB123C-D5D9-4851-9CD5-0492E862E51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5865" t="19547" r="16921" b="35298"/>
          <a:stretch/>
        </p:blipFill>
        <p:spPr>
          <a:xfrm>
            <a:off x="6224864" y="662301"/>
            <a:ext cx="5053737" cy="3449375"/>
          </a:xfrm>
          <a:prstGeom prst="rect">
            <a:avLst/>
          </a:prstGeom>
        </p:spPr>
      </p:pic>
      <p:sp>
        <p:nvSpPr>
          <p:cNvPr id="24" name="等腰三角形 14">
            <a:extLst>
              <a:ext uri="{FF2B5EF4-FFF2-40B4-BE49-F238E27FC236}">
                <a16:creationId xmlns:a16="http://schemas.microsoft.com/office/drawing/2014/main" id="{0F3A4509-828B-4F91-9F76-029B66CBADD2}"/>
              </a:ext>
            </a:extLst>
          </p:cNvPr>
          <p:cNvSpPr/>
          <p:nvPr/>
        </p:nvSpPr>
        <p:spPr>
          <a:xfrm rot="10800000">
            <a:off x="2284551" y="843518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1A5E75C9-3384-4F5B-851B-9297211D624F}"/>
              </a:ext>
            </a:extLst>
          </p:cNvPr>
          <p:cNvSpPr txBox="1"/>
          <p:nvPr/>
        </p:nvSpPr>
        <p:spPr>
          <a:xfrm>
            <a:off x="2712837" y="513670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KNN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6" name="等腰三角形 14">
            <a:extLst>
              <a:ext uri="{FF2B5EF4-FFF2-40B4-BE49-F238E27FC236}">
                <a16:creationId xmlns:a16="http://schemas.microsoft.com/office/drawing/2014/main" id="{600328E0-9A10-4D8E-9A4A-100A2309A2D1}"/>
              </a:ext>
            </a:extLst>
          </p:cNvPr>
          <p:cNvSpPr/>
          <p:nvPr/>
        </p:nvSpPr>
        <p:spPr>
          <a:xfrm rot="5400000">
            <a:off x="3689366" y="849852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B2FD9F99-58FE-4AD4-B1DF-8A2C00EC9A31}"/>
              </a:ext>
            </a:extLst>
          </p:cNvPr>
          <p:cNvSpPr txBox="1"/>
          <p:nvPr/>
        </p:nvSpPr>
        <p:spPr>
          <a:xfrm>
            <a:off x="798235" y="4095672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Ball Tree Algorithm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EE2738-328B-4066-BF3F-016BA103CA68}"/>
              </a:ext>
            </a:extLst>
          </p:cNvPr>
          <p:cNvSpPr txBox="1"/>
          <p:nvPr/>
        </p:nvSpPr>
        <p:spPr>
          <a:xfrm>
            <a:off x="813519" y="4726820"/>
            <a:ext cx="80288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A ball tree recursively divides the data into nodes defined by a centroid </a:t>
            </a:r>
            <a:r>
              <a:rPr lang="en-US" altLang="zh-CN" sz="2000" i="1" dirty="0"/>
              <a:t>C</a:t>
            </a:r>
            <a:r>
              <a:rPr lang="en-US" altLang="zh-CN" sz="2000" dirty="0"/>
              <a:t> and radius </a:t>
            </a:r>
            <a:r>
              <a:rPr lang="en-US" altLang="zh-CN" sz="2000" i="1" dirty="0"/>
              <a:t>r</a:t>
            </a:r>
            <a:r>
              <a:rPr lang="en-US" altLang="zh-CN" sz="2000" dirty="0"/>
              <a:t>, such that each point in the node lies within the hyper-sphere defined by </a:t>
            </a:r>
            <a:r>
              <a:rPr lang="en-US" altLang="zh-CN" sz="2000" i="1" dirty="0"/>
              <a:t>r </a:t>
            </a:r>
            <a:r>
              <a:rPr lang="en-US" altLang="zh-CN" sz="2000" dirty="0"/>
              <a:t>and </a:t>
            </a:r>
            <a:r>
              <a:rPr lang="en-US" altLang="zh-CN" sz="2000" i="1" dirty="0"/>
              <a:t>C</a:t>
            </a:r>
            <a:r>
              <a:rPr lang="en-US" altLang="zh-CN" sz="2000" dirty="0"/>
              <a:t>. The number of candidate points for a neighbor search is reduced through use of the triangle inequality:</a:t>
            </a:r>
            <a:endParaRPr lang="zh-CN" altLang="en-US" sz="2000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E0B81081-C8B2-4593-B358-2C213639F4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5275218"/>
              </p:ext>
            </p:extLst>
          </p:nvPr>
        </p:nvGraphicFramePr>
        <p:xfrm>
          <a:off x="3840420" y="6043079"/>
          <a:ext cx="1975091" cy="526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Equation" r:id="rId9" imgW="952200" imgH="253800" progId="Equation.DSMT4">
                  <p:embed/>
                </p:oleObj>
              </mc:Choice>
              <mc:Fallback>
                <p:oleObj name="Equation" r:id="rId9" imgW="9522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40420" y="6043079"/>
                        <a:ext cx="1975091" cy="526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等腰三角形 14">
            <a:extLst>
              <a:ext uri="{FF2B5EF4-FFF2-40B4-BE49-F238E27FC236}">
                <a16:creationId xmlns:a16="http://schemas.microsoft.com/office/drawing/2014/main" id="{E9112017-065B-4C8E-844E-C837E4BC5CB7}"/>
              </a:ext>
            </a:extLst>
          </p:cNvPr>
          <p:cNvSpPr/>
          <p:nvPr/>
        </p:nvSpPr>
        <p:spPr>
          <a:xfrm rot="10800000">
            <a:off x="559591" y="4431597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41">
            <a:extLst>
              <a:ext uri="{FF2B5EF4-FFF2-40B4-BE49-F238E27FC236}">
                <a16:creationId xmlns:a16="http://schemas.microsoft.com/office/drawing/2014/main" id="{D318F7A7-F207-49CE-91FE-8C5BEAB77027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676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98992DF2-03BE-401F-A7FA-71D710BB2909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306E99F-5EF1-4B26-AA07-9AD4890AD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1FA4709-E039-4B9B-9F73-D04EFCA6E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中括号 50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8DBC8-D031-42E0-97F4-0C2CDEF6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32" name="矩形 23">
            <a:extLst>
              <a:ext uri="{FF2B5EF4-FFF2-40B4-BE49-F238E27FC236}">
                <a16:creationId xmlns:a16="http://schemas.microsoft.com/office/drawing/2014/main" id="{599AE54F-3E71-48B9-A165-C001FBE92557}"/>
              </a:ext>
            </a:extLst>
          </p:cNvPr>
          <p:cNvSpPr/>
          <p:nvPr/>
        </p:nvSpPr>
        <p:spPr>
          <a:xfrm>
            <a:off x="694606" y="183740"/>
            <a:ext cx="63480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8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Machine Learning – Position Prediction</a:t>
            </a:r>
          </a:p>
        </p:txBody>
      </p:sp>
      <p:sp>
        <p:nvSpPr>
          <p:cNvPr id="55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14">
            <a:extLst>
              <a:ext uri="{FF2B5EF4-FFF2-40B4-BE49-F238E27FC236}">
                <a16:creationId xmlns:a16="http://schemas.microsoft.com/office/drawing/2014/main" id="{CE4612C8-5E04-41DC-9515-8A6737A16829}"/>
              </a:ext>
            </a:extLst>
          </p:cNvPr>
          <p:cNvSpPr/>
          <p:nvPr/>
        </p:nvSpPr>
        <p:spPr>
          <a:xfrm rot="10800000">
            <a:off x="6206406" y="828670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549E77FE-63F0-4DD5-8DD0-A8E437727907}"/>
              </a:ext>
            </a:extLst>
          </p:cNvPr>
          <p:cNvSpPr txBox="1"/>
          <p:nvPr/>
        </p:nvSpPr>
        <p:spPr>
          <a:xfrm>
            <a:off x="6599262" y="484192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Linear SVM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0963D-AA73-458C-BE65-801FDAFC78FB}"/>
              </a:ext>
            </a:extLst>
          </p:cNvPr>
          <p:cNvSpPr txBox="1"/>
          <p:nvPr/>
        </p:nvSpPr>
        <p:spPr>
          <a:xfrm>
            <a:off x="732349" y="759186"/>
            <a:ext cx="4210730" cy="2643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/>
              <a:t>We classify player positions into 5 categories: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C00000"/>
                </a:solidFill>
              </a:rPr>
              <a:t>Forward Player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C00000"/>
                </a:solidFill>
              </a:rPr>
              <a:t>Midfielder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C00000"/>
                </a:solidFill>
              </a:rPr>
              <a:t>Defense Player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C00000"/>
                </a:solidFill>
              </a:rPr>
              <a:t>Goalkeeper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C00000"/>
                </a:solidFill>
              </a:rPr>
              <a:t>Unclassified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7C278E-E56D-4ADF-8C8C-7587BBAB3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3735" y="1101489"/>
            <a:ext cx="6898177" cy="2443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D2EC09-4CC4-4399-94AC-3DBC0CC498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11" y="4141223"/>
            <a:ext cx="7275386" cy="2660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等腰三角形 14">
            <a:extLst>
              <a:ext uri="{FF2B5EF4-FFF2-40B4-BE49-F238E27FC236}">
                <a16:creationId xmlns:a16="http://schemas.microsoft.com/office/drawing/2014/main" id="{0097A508-457E-4C81-A332-7B932A2A0817}"/>
              </a:ext>
            </a:extLst>
          </p:cNvPr>
          <p:cNvSpPr/>
          <p:nvPr/>
        </p:nvSpPr>
        <p:spPr>
          <a:xfrm rot="10800000">
            <a:off x="1561890" y="3757832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15">
            <a:extLst>
              <a:ext uri="{FF2B5EF4-FFF2-40B4-BE49-F238E27FC236}">
                <a16:creationId xmlns:a16="http://schemas.microsoft.com/office/drawing/2014/main" id="{B9936D69-C3F0-46EE-9FC0-BBA16FB784BA}"/>
              </a:ext>
            </a:extLst>
          </p:cNvPr>
          <p:cNvSpPr txBox="1"/>
          <p:nvPr/>
        </p:nvSpPr>
        <p:spPr>
          <a:xfrm>
            <a:off x="1954746" y="3413354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Random Forest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48D279E-D907-4D04-811A-9C7A402950B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0424" t="1421" r="28578" b="7251"/>
          <a:stretch/>
        </p:blipFill>
        <p:spPr>
          <a:xfrm>
            <a:off x="7238568" y="3762460"/>
            <a:ext cx="4071008" cy="3041366"/>
          </a:xfrm>
          <a:prstGeom prst="rect">
            <a:avLst/>
          </a:prstGeom>
        </p:spPr>
      </p:pic>
      <p:sp>
        <p:nvSpPr>
          <p:cNvPr id="59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14">
            <a:extLst>
              <a:ext uri="{FF2B5EF4-FFF2-40B4-BE49-F238E27FC236}">
                <a16:creationId xmlns:a16="http://schemas.microsoft.com/office/drawing/2014/main" id="{334C26F4-0B4C-482F-B249-B1E3AFA76427}"/>
              </a:ext>
            </a:extLst>
          </p:cNvPr>
          <p:cNvSpPr/>
          <p:nvPr/>
        </p:nvSpPr>
        <p:spPr>
          <a:xfrm rot="5400000">
            <a:off x="4497646" y="3771490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41">
            <a:extLst>
              <a:ext uri="{FF2B5EF4-FFF2-40B4-BE49-F238E27FC236}">
                <a16:creationId xmlns:a16="http://schemas.microsoft.com/office/drawing/2014/main" id="{A7461842-77A0-402B-BD0E-130E5C953647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517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98992DF2-03BE-401F-A7FA-71D710BB2909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306E99F-5EF1-4B26-AA07-9AD4890AD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1FA4709-E039-4B9B-9F73-D04EFCA6E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中括号 50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8DBC8-D031-42E0-97F4-0C2CDEF6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32" name="矩形 23">
            <a:extLst>
              <a:ext uri="{FF2B5EF4-FFF2-40B4-BE49-F238E27FC236}">
                <a16:creationId xmlns:a16="http://schemas.microsoft.com/office/drawing/2014/main" id="{599AE54F-3E71-48B9-A165-C001FBE92557}"/>
              </a:ext>
            </a:extLst>
          </p:cNvPr>
          <p:cNvSpPr/>
          <p:nvPr/>
        </p:nvSpPr>
        <p:spPr>
          <a:xfrm>
            <a:off x="694606" y="183740"/>
            <a:ext cx="63480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8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Machine Learning – Position Prediction</a:t>
            </a:r>
          </a:p>
        </p:txBody>
      </p:sp>
      <p:sp>
        <p:nvSpPr>
          <p:cNvPr id="55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0963D-AA73-458C-BE65-801FDAFC78FB}"/>
              </a:ext>
            </a:extLst>
          </p:cNvPr>
          <p:cNvSpPr txBox="1"/>
          <p:nvPr/>
        </p:nvSpPr>
        <p:spPr>
          <a:xfrm>
            <a:off x="732348" y="759186"/>
            <a:ext cx="7729671" cy="79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/>
              <a:t>What If we do not classify into 5 categories… 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/>
              <a:t>(keep original 13 categories)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59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80376-7151-456A-BD39-C84474CCD28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155" t="43041" r="19216" b="11175"/>
          <a:stretch/>
        </p:blipFill>
        <p:spPr>
          <a:xfrm>
            <a:off x="4607706" y="2060847"/>
            <a:ext cx="6600068" cy="3755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等腰三角形 14">
            <a:extLst>
              <a:ext uri="{FF2B5EF4-FFF2-40B4-BE49-F238E27FC236}">
                <a16:creationId xmlns:a16="http://schemas.microsoft.com/office/drawing/2014/main" id="{69EE36E1-5B12-4EE2-8C82-97590CDFEC10}"/>
              </a:ext>
            </a:extLst>
          </p:cNvPr>
          <p:cNvSpPr/>
          <p:nvPr/>
        </p:nvSpPr>
        <p:spPr>
          <a:xfrm rot="5400000">
            <a:off x="1076993" y="2786466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F9A69FC3-BDDD-4478-AF85-A744E7B343B4}"/>
              </a:ext>
            </a:extLst>
          </p:cNvPr>
          <p:cNvSpPr txBox="1"/>
          <p:nvPr/>
        </p:nvSpPr>
        <p:spPr>
          <a:xfrm>
            <a:off x="1486694" y="2556785"/>
            <a:ext cx="8280920" cy="1490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Artificial </a:t>
            </a:r>
          </a:p>
          <a:p>
            <a:pPr>
              <a:lnSpc>
                <a:spcPct val="11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Neural Network</a:t>
            </a:r>
          </a:p>
          <a:p>
            <a:pPr>
              <a:lnSpc>
                <a:spcPct val="11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(ANN) </a:t>
            </a:r>
          </a:p>
        </p:txBody>
      </p:sp>
      <p:sp>
        <p:nvSpPr>
          <p:cNvPr id="19" name="等腰三角形 14">
            <a:extLst>
              <a:ext uri="{FF2B5EF4-FFF2-40B4-BE49-F238E27FC236}">
                <a16:creationId xmlns:a16="http://schemas.microsoft.com/office/drawing/2014/main" id="{1234AEEB-2DBE-47B7-AA18-C6D912403A93}"/>
              </a:ext>
            </a:extLst>
          </p:cNvPr>
          <p:cNvSpPr/>
          <p:nvPr/>
        </p:nvSpPr>
        <p:spPr>
          <a:xfrm rot="5400000">
            <a:off x="-448522" y="2786467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41">
            <a:extLst>
              <a:ext uri="{FF2B5EF4-FFF2-40B4-BE49-F238E27FC236}">
                <a16:creationId xmlns:a16="http://schemas.microsoft.com/office/drawing/2014/main" id="{F53D5F95-A589-4554-97A4-C0DF53CB7537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532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694606" y="183740"/>
            <a:ext cx="4421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9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Implementation &amp; Results</a:t>
            </a:r>
            <a:endParaRPr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左中括号 4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4726" y="4593709"/>
            <a:ext cx="2786649" cy="14412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21" y="1712798"/>
            <a:ext cx="3600400" cy="19909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1921" y="1712798"/>
            <a:ext cx="2072491" cy="207249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1667" y="1898329"/>
            <a:ext cx="1489381" cy="1489381"/>
          </a:xfrm>
          <a:prstGeom prst="rect">
            <a:avLst/>
          </a:prstGeom>
        </p:spPr>
      </p:pic>
      <p:sp>
        <p:nvSpPr>
          <p:cNvPr id="18" name="TextBox 16"/>
          <p:cNvSpPr txBox="1"/>
          <p:nvPr/>
        </p:nvSpPr>
        <p:spPr>
          <a:xfrm>
            <a:off x="1263799" y="925059"/>
            <a:ext cx="1798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u="sng" dirty="0">
                <a:solidFill>
                  <a:srgbClr val="C00000"/>
                </a:solidFill>
                <a:latin typeface="Calibri" panose="020F0502020204030204" pitchFamily="34" charset="0"/>
                <a:ea typeface="Mongolian Baiti" charset="-122"/>
                <a:cs typeface="Calibri" panose="020F0502020204030204" pitchFamily="34" charset="0"/>
              </a:rPr>
              <a:t>Front</a:t>
            </a:r>
            <a:r>
              <a:rPr lang="zh-CN" altLang="en-US" sz="2400" b="1" u="sng" dirty="0">
                <a:solidFill>
                  <a:srgbClr val="C00000"/>
                </a:solidFill>
                <a:latin typeface="Calibri" panose="020F0502020204030204" pitchFamily="34" charset="0"/>
                <a:ea typeface="Mongolian Baiti" charset="-122"/>
                <a:cs typeface="Calibri" panose="020F0502020204030204" pitchFamily="34" charset="0"/>
              </a:rPr>
              <a:t> </a:t>
            </a:r>
            <a:r>
              <a:rPr lang="en-US" altLang="zh-CN" sz="2400" b="1" u="sng" dirty="0">
                <a:solidFill>
                  <a:srgbClr val="C00000"/>
                </a:solidFill>
                <a:latin typeface="Calibri" panose="020F0502020204030204" pitchFamily="34" charset="0"/>
                <a:ea typeface="Mongolian Baiti" charset="-122"/>
                <a:cs typeface="Calibri" panose="020F0502020204030204" pitchFamily="34" charset="0"/>
              </a:rPr>
              <a:t>End</a:t>
            </a:r>
          </a:p>
        </p:txBody>
      </p:sp>
      <p:sp>
        <p:nvSpPr>
          <p:cNvPr id="19" name="TextBox 16"/>
          <p:cNvSpPr txBox="1"/>
          <p:nvPr/>
        </p:nvSpPr>
        <p:spPr>
          <a:xfrm>
            <a:off x="1331588" y="4278201"/>
            <a:ext cx="1730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u="sng" dirty="0">
                <a:solidFill>
                  <a:srgbClr val="C00000"/>
                </a:solidFill>
                <a:latin typeface="Calibri" panose="020F0502020204030204" pitchFamily="34" charset="0"/>
                <a:ea typeface="Mongolian Baiti" charset="-122"/>
                <a:cs typeface="Calibri" panose="020F0502020204030204" pitchFamily="34" charset="0"/>
              </a:rPr>
              <a:t>Back</a:t>
            </a:r>
            <a:r>
              <a:rPr lang="zh-CN" altLang="en-US" sz="2400" b="1" u="sng" dirty="0">
                <a:solidFill>
                  <a:srgbClr val="C00000"/>
                </a:solidFill>
                <a:latin typeface="Calibri" panose="020F0502020204030204" pitchFamily="34" charset="0"/>
                <a:ea typeface="Mongolian Baiti" charset="-122"/>
                <a:cs typeface="Calibri" panose="020F0502020204030204" pitchFamily="34" charset="0"/>
              </a:rPr>
              <a:t> </a:t>
            </a:r>
            <a:r>
              <a:rPr lang="en-US" altLang="zh-CN" sz="2400" b="1" u="sng" dirty="0">
                <a:solidFill>
                  <a:srgbClr val="C00000"/>
                </a:solidFill>
                <a:latin typeface="Calibri" panose="020F0502020204030204" pitchFamily="34" charset="0"/>
                <a:ea typeface="Mongolian Baiti" charset="-122"/>
                <a:cs typeface="Calibri" panose="020F0502020204030204" pitchFamily="34" charset="0"/>
              </a:rPr>
              <a:t>End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1E37C-A1B9-48F4-B45E-F2CBDC306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168A37-B329-46DB-8379-62A806932D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6706" y="1939620"/>
            <a:ext cx="1540386" cy="148938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C311262-3A3A-4004-9B0D-8E2FB3DE6CF0}"/>
              </a:ext>
            </a:extLst>
          </p:cNvPr>
          <p:cNvSpPr/>
          <p:nvPr/>
        </p:nvSpPr>
        <p:spPr>
          <a:xfrm>
            <a:off x="5495530" y="3244334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EEFFFF"/>
                </a:solidFill>
                <a:latin typeface="Consolas" panose="020B0609020204030204" pitchFamily="49" charset="0"/>
              </a:rPr>
              <a:t>Overview</a:t>
            </a:r>
            <a:endParaRPr lang="en-US" altLang="zh-CN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E1D987-0C21-4D01-A50F-B6D4E83CD3A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72453" y="1560623"/>
            <a:ext cx="2143125" cy="21431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1E04C83-3266-4FAD-92B7-03F94D6498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8408" y="3703748"/>
            <a:ext cx="3810000" cy="381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58A9F36-6DDB-41C7-81BB-105F618280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91550" y="4739866"/>
            <a:ext cx="2656954" cy="148789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E357077-F0C1-47C5-A4BA-DE7D3A6835E9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69EA86D-E960-4237-A307-CED1BDA493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EB7CEE5-0588-4E40-9119-DFF8B02C9B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sp>
        <p:nvSpPr>
          <p:cNvPr id="24" name="等腰三角形 21">
            <a:extLst>
              <a:ext uri="{FF2B5EF4-FFF2-40B4-BE49-F238E27FC236}">
                <a16:creationId xmlns:a16="http://schemas.microsoft.com/office/drawing/2014/main" id="{E79FDEC7-BFA8-4F38-BCA6-DD9E90F585DD}"/>
              </a:ext>
            </a:extLst>
          </p:cNvPr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2">
            <a:extLst>
              <a:ext uri="{FF2B5EF4-FFF2-40B4-BE49-F238E27FC236}">
                <a16:creationId xmlns:a16="http://schemas.microsoft.com/office/drawing/2014/main" id="{F87FFA32-E7BF-431D-9951-909BB6D46898}"/>
              </a:ext>
            </a:extLst>
          </p:cNvPr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0">
            <a:extLst>
              <a:ext uri="{FF2B5EF4-FFF2-40B4-BE49-F238E27FC236}">
                <a16:creationId xmlns:a16="http://schemas.microsoft.com/office/drawing/2014/main" id="{6724C8FE-1143-45B6-B54B-5A3D62D00C37}"/>
              </a:ext>
            </a:extLst>
          </p:cNvPr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5">
            <a:extLst>
              <a:ext uri="{FF2B5EF4-FFF2-40B4-BE49-F238E27FC236}">
                <a16:creationId xmlns:a16="http://schemas.microsoft.com/office/drawing/2014/main" id="{8B66C831-BE05-4DEB-AADD-F66FE3BC4F6A}"/>
              </a:ext>
            </a:extLst>
          </p:cNvPr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14">
            <a:extLst>
              <a:ext uri="{FF2B5EF4-FFF2-40B4-BE49-F238E27FC236}">
                <a16:creationId xmlns:a16="http://schemas.microsoft.com/office/drawing/2014/main" id="{97FAA594-4022-4317-99BD-0A03C74A8E10}"/>
              </a:ext>
            </a:extLst>
          </p:cNvPr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14">
            <a:extLst>
              <a:ext uri="{FF2B5EF4-FFF2-40B4-BE49-F238E27FC236}">
                <a16:creationId xmlns:a16="http://schemas.microsoft.com/office/drawing/2014/main" id="{E568C821-34E1-444A-A348-DBA7CD291047}"/>
              </a:ext>
            </a:extLst>
          </p:cNvPr>
          <p:cNvSpPr/>
          <p:nvPr/>
        </p:nvSpPr>
        <p:spPr>
          <a:xfrm rot="5400000">
            <a:off x="1079434" y="4460302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14">
            <a:extLst>
              <a:ext uri="{FF2B5EF4-FFF2-40B4-BE49-F238E27FC236}">
                <a16:creationId xmlns:a16="http://schemas.microsoft.com/office/drawing/2014/main" id="{31832E1B-8096-4CCE-BA33-203316ACD3DC}"/>
              </a:ext>
            </a:extLst>
          </p:cNvPr>
          <p:cNvSpPr/>
          <p:nvPr/>
        </p:nvSpPr>
        <p:spPr>
          <a:xfrm rot="5400000">
            <a:off x="1079434" y="1087147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41">
            <a:extLst>
              <a:ext uri="{FF2B5EF4-FFF2-40B4-BE49-F238E27FC236}">
                <a16:creationId xmlns:a16="http://schemas.microsoft.com/office/drawing/2014/main" id="{4638A53C-4AC9-45FF-B582-8D90368BF1B4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907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rId3"/>
          </p:cNvPr>
          <p:cNvSpPr txBox="1"/>
          <p:nvPr/>
        </p:nvSpPr>
        <p:spPr>
          <a:xfrm>
            <a:off x="4901464" y="3132155"/>
            <a:ext cx="23775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DEMO</a:t>
            </a:r>
            <a:endParaRPr lang="zh-CN" altLang="en-US" sz="5400" spc="300" dirty="0">
              <a:solidFill>
                <a:schemeClr val="tx1">
                  <a:lumMod val="85000"/>
                  <a:lumOff val="15000"/>
                </a:schemeClr>
              </a:soli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sp>
        <p:nvSpPr>
          <p:cNvPr id="12" name="等腰三角形 11"/>
          <p:cNvSpPr/>
          <p:nvPr/>
        </p:nvSpPr>
        <p:spPr>
          <a:xfrm rot="512239">
            <a:off x="6158830" y="1955560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20371609">
            <a:off x="6810115" y="2223645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20371609">
            <a:off x="5714089" y="225188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3761573">
            <a:off x="5080857" y="186007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20371609">
            <a:off x="6800824" y="1840100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4186994" y="2292745"/>
            <a:ext cx="360040" cy="2602150"/>
            <a:chOff x="3934966" y="1988841"/>
            <a:chExt cx="360040" cy="2602150"/>
          </a:xfrm>
        </p:grpSpPr>
        <p:sp>
          <p:nvSpPr>
            <p:cNvPr id="10" name="左中括号 9"/>
            <p:cNvSpPr/>
            <p:nvPr/>
          </p:nvSpPr>
          <p:spPr>
            <a:xfrm>
              <a:off x="4029132" y="2080364"/>
              <a:ext cx="265874" cy="2423282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左中括号 10"/>
            <p:cNvSpPr/>
            <p:nvPr/>
          </p:nvSpPr>
          <p:spPr>
            <a:xfrm>
              <a:off x="3934966" y="1988841"/>
              <a:ext cx="360040" cy="2602150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643378" y="2272967"/>
            <a:ext cx="360040" cy="2602150"/>
            <a:chOff x="3934966" y="1988841"/>
            <a:chExt cx="360040" cy="2602150"/>
          </a:xfrm>
        </p:grpSpPr>
        <p:sp>
          <p:nvSpPr>
            <p:cNvPr id="8" name="左中括号 7"/>
            <p:cNvSpPr/>
            <p:nvPr/>
          </p:nvSpPr>
          <p:spPr>
            <a:xfrm>
              <a:off x="4006974" y="2080364"/>
              <a:ext cx="265874" cy="2423282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左中括号 8"/>
            <p:cNvSpPr/>
            <p:nvPr/>
          </p:nvSpPr>
          <p:spPr>
            <a:xfrm>
              <a:off x="3934966" y="1988841"/>
              <a:ext cx="360040" cy="2602150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3" name="直接连接符 22"/>
          <p:cNvCxnSpPr/>
          <p:nvPr/>
        </p:nvCxnSpPr>
        <p:spPr>
          <a:xfrm rot="10800000" flipH="1">
            <a:off x="10430493" y="1959425"/>
            <a:ext cx="2592288" cy="217975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rot="10800000" flipH="1">
            <a:off x="9335566" y="2499381"/>
            <a:ext cx="2592288" cy="21797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rot="15539734" flipH="1">
            <a:off x="-997504" y="1473562"/>
            <a:ext cx="2592288" cy="217975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C1F25E-B856-472A-8012-DEC7F294C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14</a:t>
            </a:fld>
            <a:endParaRPr lang="zh-CN" altLang="en-US"/>
          </a:p>
        </p:txBody>
      </p:sp>
      <p:cxnSp>
        <p:nvCxnSpPr>
          <p:cNvPr id="20" name="直接连接符 1">
            <a:extLst>
              <a:ext uri="{FF2B5EF4-FFF2-40B4-BE49-F238E27FC236}">
                <a16:creationId xmlns:a16="http://schemas.microsoft.com/office/drawing/2014/main" id="{F63293A9-403B-4E7B-82F2-3FF65C1C7214}"/>
              </a:ext>
            </a:extLst>
          </p:cNvPr>
          <p:cNvCxnSpPr>
            <a:cxnSpLocks/>
          </p:cNvCxnSpPr>
          <p:nvPr/>
        </p:nvCxnSpPr>
        <p:spPr>
          <a:xfrm flipH="1" flipV="1">
            <a:off x="-636489" y="2194405"/>
            <a:ext cx="2634506" cy="2081748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544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9CEDFB2-3EC7-4840-9A06-4813AA94B1EB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2926AB7-860F-4FF3-BFD0-CA48B33573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D0AE725-EC9F-4489-9D85-8FA4BFD9E7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sp>
        <p:nvSpPr>
          <p:cNvPr id="17" name="等腰三角形 21">
            <a:extLst>
              <a:ext uri="{FF2B5EF4-FFF2-40B4-BE49-F238E27FC236}">
                <a16:creationId xmlns:a16="http://schemas.microsoft.com/office/drawing/2014/main" id="{22E940F4-5381-4BC7-9BD3-34BC91333B9D}"/>
              </a:ext>
            </a:extLst>
          </p:cNvPr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22">
            <a:extLst>
              <a:ext uri="{FF2B5EF4-FFF2-40B4-BE49-F238E27FC236}">
                <a16:creationId xmlns:a16="http://schemas.microsoft.com/office/drawing/2014/main" id="{685A5EEC-2628-4E23-97D2-39B06083702C}"/>
              </a:ext>
            </a:extLst>
          </p:cNvPr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694606" y="183740"/>
            <a:ext cx="20734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10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Prospects</a:t>
            </a:r>
            <a:endParaRPr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左中括号 4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14">
            <a:extLst>
              <a:ext uri="{FF2B5EF4-FFF2-40B4-BE49-F238E27FC236}">
                <a16:creationId xmlns:a16="http://schemas.microsoft.com/office/drawing/2014/main" id="{084C4E86-4FB1-4B16-9071-961FDA7DA73F}"/>
              </a:ext>
            </a:extLst>
          </p:cNvPr>
          <p:cNvSpPr/>
          <p:nvPr/>
        </p:nvSpPr>
        <p:spPr>
          <a:xfrm rot="10800000">
            <a:off x="1342678" y="851552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EE8DA1D9-1B6B-4CE7-93EC-672E67CA230C}"/>
              </a:ext>
            </a:extLst>
          </p:cNvPr>
          <p:cNvSpPr txBox="1"/>
          <p:nvPr/>
        </p:nvSpPr>
        <p:spPr>
          <a:xfrm>
            <a:off x="1540699" y="543331"/>
            <a:ext cx="8280920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User Page: 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Sign up; Sign in; Profile 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" name="等腰三角形 14">
            <a:extLst>
              <a:ext uri="{FF2B5EF4-FFF2-40B4-BE49-F238E27FC236}">
                <a16:creationId xmlns:a16="http://schemas.microsoft.com/office/drawing/2014/main" id="{B4963136-93BC-4D52-96F1-A6D92A48BF19}"/>
              </a:ext>
            </a:extLst>
          </p:cNvPr>
          <p:cNvSpPr/>
          <p:nvPr/>
        </p:nvSpPr>
        <p:spPr>
          <a:xfrm>
            <a:off x="6473246" y="821354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15">
            <a:extLst>
              <a:ext uri="{FF2B5EF4-FFF2-40B4-BE49-F238E27FC236}">
                <a16:creationId xmlns:a16="http://schemas.microsoft.com/office/drawing/2014/main" id="{F12F80A1-CB89-497F-855A-39914ADAC06F}"/>
              </a:ext>
            </a:extLst>
          </p:cNvPr>
          <p:cNvSpPr txBox="1"/>
          <p:nvPr/>
        </p:nvSpPr>
        <p:spPr>
          <a:xfrm>
            <a:off x="6671268" y="515626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Favorites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" name="等腰三角形 14">
            <a:extLst>
              <a:ext uri="{FF2B5EF4-FFF2-40B4-BE49-F238E27FC236}">
                <a16:creationId xmlns:a16="http://schemas.microsoft.com/office/drawing/2014/main" id="{26271CC7-AC87-492A-86E1-1E37EE1BB71B}"/>
              </a:ext>
            </a:extLst>
          </p:cNvPr>
          <p:cNvSpPr/>
          <p:nvPr/>
        </p:nvSpPr>
        <p:spPr>
          <a:xfrm>
            <a:off x="6473247" y="1500485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F8798897-497B-4B45-9AC0-1AB28B115477}"/>
              </a:ext>
            </a:extLst>
          </p:cNvPr>
          <p:cNvSpPr txBox="1"/>
          <p:nvPr/>
        </p:nvSpPr>
        <p:spPr>
          <a:xfrm>
            <a:off x="6671269" y="1194757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Database Real-time Update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66B233-B03D-4493-9EB5-31B4A3D09C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794" y="1903949"/>
            <a:ext cx="9601398" cy="4894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659AA8-48F4-4EF3-A156-2329B4F36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19" name="等腰三角形 20">
            <a:extLst>
              <a:ext uri="{FF2B5EF4-FFF2-40B4-BE49-F238E27FC236}">
                <a16:creationId xmlns:a16="http://schemas.microsoft.com/office/drawing/2014/main" id="{D4EB91FD-EA7E-4768-80D9-5C8294E66EAD}"/>
              </a:ext>
            </a:extLst>
          </p:cNvPr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25">
            <a:extLst>
              <a:ext uri="{FF2B5EF4-FFF2-40B4-BE49-F238E27FC236}">
                <a16:creationId xmlns:a16="http://schemas.microsoft.com/office/drawing/2014/main" id="{FB47E0CD-CC72-4713-A46E-F541FE8B8DD4}"/>
              </a:ext>
            </a:extLst>
          </p:cNvPr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14">
            <a:extLst>
              <a:ext uri="{FF2B5EF4-FFF2-40B4-BE49-F238E27FC236}">
                <a16:creationId xmlns:a16="http://schemas.microsoft.com/office/drawing/2014/main" id="{3CBC9DA9-295F-417F-B837-88065129F004}"/>
              </a:ext>
            </a:extLst>
          </p:cNvPr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41">
            <a:extLst>
              <a:ext uri="{FF2B5EF4-FFF2-40B4-BE49-F238E27FC236}">
                <a16:creationId xmlns:a16="http://schemas.microsoft.com/office/drawing/2014/main" id="{D6F54524-6D52-4D4E-956E-C49600E5D26D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552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694606" y="183740"/>
            <a:ext cx="1852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11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Readme</a:t>
            </a:r>
            <a:endParaRPr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左中括号 4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659AA8-48F4-4EF3-A156-2329B4F36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16" name="等腰三角形 14">
            <a:extLst>
              <a:ext uri="{FF2B5EF4-FFF2-40B4-BE49-F238E27FC236}">
                <a16:creationId xmlns:a16="http://schemas.microsoft.com/office/drawing/2014/main" id="{BC74F275-C4A4-406E-AFC5-A158F18867B3}"/>
              </a:ext>
            </a:extLst>
          </p:cNvPr>
          <p:cNvSpPr/>
          <p:nvPr/>
        </p:nvSpPr>
        <p:spPr>
          <a:xfrm>
            <a:off x="1581691" y="1119734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E860A238-FFF8-49CF-B004-6CAA7CE75554}"/>
              </a:ext>
            </a:extLst>
          </p:cNvPr>
          <p:cNvSpPr txBox="1"/>
          <p:nvPr/>
        </p:nvSpPr>
        <p:spPr>
          <a:xfrm>
            <a:off x="2014371" y="786386"/>
            <a:ext cx="8280920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GitHub Repository: https://github.com/lanskyfan/fifaweb/tree/develop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等腰三角形 14">
            <a:extLst>
              <a:ext uri="{FF2B5EF4-FFF2-40B4-BE49-F238E27FC236}">
                <a16:creationId xmlns:a16="http://schemas.microsoft.com/office/drawing/2014/main" id="{05EE9436-2DB3-4622-883B-F76A5A9ACD54}"/>
              </a:ext>
            </a:extLst>
          </p:cNvPr>
          <p:cNvSpPr/>
          <p:nvPr/>
        </p:nvSpPr>
        <p:spPr>
          <a:xfrm>
            <a:off x="1581690" y="3061603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9FAAD3E3-D01E-4621-AEA2-AB431D1D24B5}"/>
              </a:ext>
            </a:extLst>
          </p:cNvPr>
          <p:cNvSpPr txBox="1"/>
          <p:nvPr/>
        </p:nvSpPr>
        <p:spPr>
          <a:xfrm>
            <a:off x="2014371" y="2701563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Website Demo: http://127.0.0.1:5000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等腰三角形 14">
            <a:extLst>
              <a:ext uri="{FF2B5EF4-FFF2-40B4-BE49-F238E27FC236}">
                <a16:creationId xmlns:a16="http://schemas.microsoft.com/office/drawing/2014/main" id="{722EE2E8-8B81-401C-BEA2-D3377AD8CFF7}"/>
              </a:ext>
            </a:extLst>
          </p:cNvPr>
          <p:cNvSpPr/>
          <p:nvPr/>
        </p:nvSpPr>
        <p:spPr>
          <a:xfrm>
            <a:off x="1581691" y="4303759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15">
            <a:extLst>
              <a:ext uri="{FF2B5EF4-FFF2-40B4-BE49-F238E27FC236}">
                <a16:creationId xmlns:a16="http://schemas.microsoft.com/office/drawing/2014/main" id="{E54EC926-B86F-44C4-BDF6-BC49459CD8BB}"/>
              </a:ext>
            </a:extLst>
          </p:cNvPr>
          <p:cNvSpPr txBox="1"/>
          <p:nvPr/>
        </p:nvSpPr>
        <p:spPr>
          <a:xfrm>
            <a:off x="2014371" y="3970411"/>
            <a:ext cx="8280920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MySQL Connection: </a:t>
            </a:r>
            <a:r>
              <a:rPr lang="en-US" altLang="zh-CN" dirty="0"/>
              <a:t>(For Prof. and TAs)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Hostname: 106.54.207.45	Port: 3306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Username: erg2			Password: 12345678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等腰三角形 20">
            <a:extLst>
              <a:ext uri="{FF2B5EF4-FFF2-40B4-BE49-F238E27FC236}">
                <a16:creationId xmlns:a16="http://schemas.microsoft.com/office/drawing/2014/main" id="{7A75149A-A668-4A96-8C14-5934C3465E0F}"/>
              </a:ext>
            </a:extLst>
          </p:cNvPr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25">
            <a:extLst>
              <a:ext uri="{FF2B5EF4-FFF2-40B4-BE49-F238E27FC236}">
                <a16:creationId xmlns:a16="http://schemas.microsoft.com/office/drawing/2014/main" id="{577EF011-B0B0-41C8-8064-531185C769E8}"/>
              </a:ext>
            </a:extLst>
          </p:cNvPr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CA37FCDC-4D63-43FF-8F02-34D765BFBCC1}"/>
              </a:ext>
            </a:extLst>
          </p:cNvPr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1C14E43-609F-44B5-AC56-C9F0DE18FE38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D3A3824-BC70-4B57-A5F5-33F3490BAC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C8C624D-AEC8-496E-96B7-569AD74BAA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sp>
        <p:nvSpPr>
          <p:cNvPr id="23" name="等腰三角形 21">
            <a:extLst>
              <a:ext uri="{FF2B5EF4-FFF2-40B4-BE49-F238E27FC236}">
                <a16:creationId xmlns:a16="http://schemas.microsoft.com/office/drawing/2014/main" id="{C61FFDA6-B421-4099-8EC2-FD263D3798D1}"/>
              </a:ext>
            </a:extLst>
          </p:cNvPr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2">
            <a:extLst>
              <a:ext uri="{FF2B5EF4-FFF2-40B4-BE49-F238E27FC236}">
                <a16:creationId xmlns:a16="http://schemas.microsoft.com/office/drawing/2014/main" id="{C4907F31-C57A-4EFE-8CC6-D45A6074CA93}"/>
              </a:ext>
            </a:extLst>
          </p:cNvPr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41">
            <a:extLst>
              <a:ext uri="{FF2B5EF4-FFF2-40B4-BE49-F238E27FC236}">
                <a16:creationId xmlns:a16="http://schemas.microsoft.com/office/drawing/2014/main" id="{3047EECB-CA65-4D46-8364-5FECF4D5E90A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613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rId3"/>
          </p:cNvPr>
          <p:cNvSpPr txBox="1"/>
          <p:nvPr/>
        </p:nvSpPr>
        <p:spPr>
          <a:xfrm>
            <a:off x="4414097" y="3103304"/>
            <a:ext cx="3491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THANKS!</a:t>
            </a:r>
            <a:endParaRPr lang="zh-CN" altLang="en-US" sz="5400" spc="300" dirty="0">
              <a:solidFill>
                <a:schemeClr val="tx1">
                  <a:lumMod val="85000"/>
                  <a:lumOff val="15000"/>
                </a:schemeClr>
              </a:soli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197269" y="1743667"/>
            <a:ext cx="1870045" cy="741200"/>
            <a:chOff x="4796735" y="1439763"/>
            <a:chExt cx="1870045" cy="741200"/>
          </a:xfrm>
        </p:grpSpPr>
        <p:sp>
          <p:nvSpPr>
            <p:cNvPr id="12" name="等腰三角形 11"/>
            <p:cNvSpPr/>
            <p:nvPr/>
          </p:nvSpPr>
          <p:spPr>
            <a:xfrm rot="512239">
              <a:off x="5758296" y="1651656"/>
              <a:ext cx="396044" cy="341417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20371609">
              <a:off x="6409581" y="1919741"/>
              <a:ext cx="198022" cy="170708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20371609">
              <a:off x="5313555" y="1947984"/>
              <a:ext cx="266490" cy="196271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3761573">
              <a:off x="4680323" y="1556175"/>
              <a:ext cx="741200" cy="508375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20371609">
              <a:off x="6400290" y="1536196"/>
              <a:ext cx="266490" cy="196271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186994" y="2292745"/>
            <a:ext cx="360040" cy="2602150"/>
            <a:chOff x="3934966" y="1988841"/>
            <a:chExt cx="360040" cy="2602150"/>
          </a:xfrm>
        </p:grpSpPr>
        <p:sp>
          <p:nvSpPr>
            <p:cNvPr id="10" name="左中括号 9"/>
            <p:cNvSpPr/>
            <p:nvPr/>
          </p:nvSpPr>
          <p:spPr>
            <a:xfrm>
              <a:off x="4029132" y="2080364"/>
              <a:ext cx="265874" cy="2423282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左中括号 10"/>
            <p:cNvSpPr/>
            <p:nvPr/>
          </p:nvSpPr>
          <p:spPr>
            <a:xfrm>
              <a:off x="3934966" y="1988841"/>
              <a:ext cx="360040" cy="2602150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643378" y="2272967"/>
            <a:ext cx="360040" cy="2602150"/>
            <a:chOff x="3934966" y="1988841"/>
            <a:chExt cx="360040" cy="2602150"/>
          </a:xfrm>
        </p:grpSpPr>
        <p:sp>
          <p:nvSpPr>
            <p:cNvPr id="8" name="左中括号 7"/>
            <p:cNvSpPr/>
            <p:nvPr/>
          </p:nvSpPr>
          <p:spPr>
            <a:xfrm>
              <a:off x="4006974" y="2080364"/>
              <a:ext cx="265874" cy="2423282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左中括号 8"/>
            <p:cNvSpPr/>
            <p:nvPr/>
          </p:nvSpPr>
          <p:spPr>
            <a:xfrm>
              <a:off x="3934966" y="1988841"/>
              <a:ext cx="360040" cy="2602150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3" name="直接连接符 22"/>
          <p:cNvCxnSpPr/>
          <p:nvPr/>
        </p:nvCxnSpPr>
        <p:spPr>
          <a:xfrm rot="10800000" flipH="1">
            <a:off x="10430493" y="1959425"/>
            <a:ext cx="2592288" cy="217975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rot="10800000" flipH="1">
            <a:off x="9335566" y="2499381"/>
            <a:ext cx="2592288" cy="21797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15539734" flipH="1">
            <a:off x="-258471" y="2445286"/>
            <a:ext cx="2592288" cy="217975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rot="15539734" flipH="1">
            <a:off x="-997504" y="1473562"/>
            <a:ext cx="2592288" cy="217975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C1F25E-B856-472A-8012-DEC7F294C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073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94606" y="183740"/>
            <a:ext cx="2390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Introduction</a:t>
            </a:r>
            <a:endParaRPr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左中括号 24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14"/>
          <p:cNvSpPr/>
          <p:nvPr/>
        </p:nvSpPr>
        <p:spPr>
          <a:xfrm>
            <a:off x="1576705" y="2062984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15"/>
          <p:cNvSpPr txBox="1"/>
          <p:nvPr/>
        </p:nvSpPr>
        <p:spPr>
          <a:xfrm>
            <a:off x="1774726" y="1754763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FIFA: International Football Association &amp; Video Game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" name="等腰三角形 14"/>
          <p:cNvSpPr/>
          <p:nvPr/>
        </p:nvSpPr>
        <p:spPr>
          <a:xfrm>
            <a:off x="1576704" y="2983911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14"/>
          <p:cNvSpPr/>
          <p:nvPr/>
        </p:nvSpPr>
        <p:spPr>
          <a:xfrm>
            <a:off x="1580476" y="3879849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4" name="TextBox 15">
            <a:extLst>
              <a:ext uri="{FF2B5EF4-FFF2-40B4-BE49-F238E27FC236}">
                <a16:creationId xmlns:a16="http://schemas.microsoft.com/office/drawing/2014/main" id="{97527975-F730-455E-997D-A62B4DBCD052}"/>
              </a:ext>
            </a:extLst>
          </p:cNvPr>
          <p:cNvSpPr txBox="1"/>
          <p:nvPr/>
        </p:nvSpPr>
        <p:spPr>
          <a:xfrm>
            <a:off x="1774726" y="3577226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Football Player Information Demonstration &amp; Management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EF94DA-C6A5-4FAC-970B-55961153B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</a:t>
            </a:fld>
            <a:endParaRPr lang="zh-CN" alt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8E63E6-D018-45A6-BCAA-8494AF86A160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5D60ABC-DF29-46C4-8370-2F93D21ED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11532A2-88BE-4715-AD75-297309281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sp>
        <p:nvSpPr>
          <p:cNvPr id="31" name="TextBox 15">
            <a:extLst>
              <a:ext uri="{FF2B5EF4-FFF2-40B4-BE49-F238E27FC236}">
                <a16:creationId xmlns:a16="http://schemas.microsoft.com/office/drawing/2014/main" id="{D98B73F2-82AD-4F97-9F9D-A65AC66D568C}"/>
              </a:ext>
            </a:extLst>
          </p:cNvPr>
          <p:cNvSpPr txBox="1"/>
          <p:nvPr/>
        </p:nvSpPr>
        <p:spPr>
          <a:xfrm>
            <a:off x="1774726" y="2678183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18000+ Players; 600+ Clubs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9" name="直接连接符 41">
            <a:extLst>
              <a:ext uri="{FF2B5EF4-FFF2-40B4-BE49-F238E27FC236}">
                <a16:creationId xmlns:a16="http://schemas.microsoft.com/office/drawing/2014/main" id="{40333425-915F-45F6-A8E3-6D698CDA388A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4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94606" y="183740"/>
            <a:ext cx="27254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Labor Division </a:t>
            </a:r>
            <a:endParaRPr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左中括号 24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EF94DA-C6A5-4FAC-970B-55961153B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</a:t>
            </a:fld>
            <a:endParaRPr lang="zh-CN" alt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8E63E6-D018-45A6-BCAA-8494AF86A160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5D60ABC-DF29-46C4-8370-2F93D21ED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11532A2-88BE-4715-AD75-297309281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8DF0495-5997-49F9-93C0-59A0572970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180832"/>
              </p:ext>
            </p:extLst>
          </p:nvPr>
        </p:nvGraphicFramePr>
        <p:xfrm>
          <a:off x="947357" y="1478280"/>
          <a:ext cx="10295697" cy="3901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08358">
                  <a:extLst>
                    <a:ext uri="{9D8B030D-6E8A-4147-A177-3AD203B41FA5}">
                      <a16:colId xmlns:a16="http://schemas.microsoft.com/office/drawing/2014/main" val="3266029152"/>
                    </a:ext>
                  </a:extLst>
                </a:gridCol>
                <a:gridCol w="1522730">
                  <a:extLst>
                    <a:ext uri="{9D8B030D-6E8A-4147-A177-3AD203B41FA5}">
                      <a16:colId xmlns:a16="http://schemas.microsoft.com/office/drawing/2014/main" val="1757360963"/>
                    </a:ext>
                  </a:extLst>
                </a:gridCol>
                <a:gridCol w="6864609">
                  <a:extLst>
                    <a:ext uri="{9D8B030D-6E8A-4147-A177-3AD203B41FA5}">
                      <a16:colId xmlns:a16="http://schemas.microsoft.com/office/drawing/2014/main" val="1142216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Name 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Student ID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Task Assignment 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1196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2000" dirty="0"/>
                        <a:t>Wenjing CAI </a:t>
                      </a:r>
                      <a:r>
                        <a:rPr lang="zh-CN" altLang="en-US" sz="2000" dirty="0"/>
                        <a:t>蔡文婧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2000" dirty="0"/>
                        <a:t>116010004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Front-end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Web Interface Design; Front- and Back-end Frame Construction 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5060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2000" dirty="0"/>
                        <a:t>Yifan LAN</a:t>
                      </a:r>
                      <a:r>
                        <a:rPr lang="zh-CN" altLang="en-US" sz="2000" dirty="0"/>
                        <a:t> </a:t>
                      </a:r>
                      <a:endParaRPr lang="en-US" altLang="zh-CN" sz="2000" dirty="0"/>
                    </a:p>
                    <a:p>
                      <a:pPr algn="ctr"/>
                      <a:r>
                        <a:rPr lang="zh-CN" altLang="en-US" sz="2000" dirty="0"/>
                        <a:t>兰一帆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2000" dirty="0"/>
                        <a:t>116010103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Web Application by Flask; Back-end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Functions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Implementation;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Front- and Back-end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Frame Construction 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8116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Erdi</a:t>
                      </a:r>
                      <a:r>
                        <a:rPr lang="en-US" altLang="zh-CN" sz="2000" dirty="0"/>
                        <a:t> GAO </a:t>
                      </a:r>
                    </a:p>
                    <a:p>
                      <a:pPr algn="ctr"/>
                      <a:r>
                        <a:rPr lang="zh-CN" altLang="en-US" sz="2000" dirty="0"/>
                        <a:t>高尔笛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2000" dirty="0"/>
                        <a:t>117010066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Web Application by Flask; Back-end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Functions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Implementation;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Front-end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Web Interface Design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0528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Zhihao</a:t>
                      </a:r>
                      <a:r>
                        <a:rPr lang="en-US" altLang="zh-CN" sz="2000" dirty="0"/>
                        <a:t> XU </a:t>
                      </a:r>
                    </a:p>
                    <a:p>
                      <a:pPr algn="ctr"/>
                      <a:r>
                        <a:rPr lang="zh-CN" altLang="en-US" sz="2000" dirty="0"/>
                        <a:t>徐志豪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2000" dirty="0"/>
                        <a:t>117010330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Data Collection and Preprocessing; Database Construction; Front-end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Web Interface Design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0812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Yilei</a:t>
                      </a:r>
                      <a:r>
                        <a:rPr lang="en-US" altLang="zh-CN" sz="2000" dirty="0"/>
                        <a:t> TU </a:t>
                      </a:r>
                    </a:p>
                    <a:p>
                      <a:pPr algn="ctr"/>
                      <a:r>
                        <a:rPr lang="zh-CN" altLang="en-US" sz="2000" dirty="0"/>
                        <a:t>涂毅磊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117010251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Schema Design; Data Analysis and Visualization; Machine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Learning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Implementation; PPT Preparation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7682932"/>
                  </a:ext>
                </a:extLst>
              </a:tr>
            </a:tbl>
          </a:graphicData>
        </a:graphic>
      </p:graphicFrame>
      <p:cxnSp>
        <p:nvCxnSpPr>
          <p:cNvPr id="16" name="直接连接符 41">
            <a:extLst>
              <a:ext uri="{FF2B5EF4-FFF2-40B4-BE49-F238E27FC236}">
                <a16:creationId xmlns:a16="http://schemas.microsoft.com/office/drawing/2014/main" id="{83E844A5-304E-4535-B8C6-8911C637CF64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等腰三角形 14">
            <a:extLst>
              <a:ext uri="{FF2B5EF4-FFF2-40B4-BE49-F238E27FC236}">
                <a16:creationId xmlns:a16="http://schemas.microsoft.com/office/drawing/2014/main" id="{080D7F37-0227-4CC7-A67F-84894A39A81E}"/>
              </a:ext>
            </a:extLst>
          </p:cNvPr>
          <p:cNvSpPr/>
          <p:nvPr/>
        </p:nvSpPr>
        <p:spPr>
          <a:xfrm>
            <a:off x="-791922" y="-579947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4">
            <a:extLst>
              <a:ext uri="{FF2B5EF4-FFF2-40B4-BE49-F238E27FC236}">
                <a16:creationId xmlns:a16="http://schemas.microsoft.com/office/drawing/2014/main" id="{879D6859-5C33-45B2-9C1D-883A0C9E74FB}"/>
              </a:ext>
            </a:extLst>
          </p:cNvPr>
          <p:cNvSpPr/>
          <p:nvPr/>
        </p:nvSpPr>
        <p:spPr>
          <a:xfrm>
            <a:off x="-791923" y="340980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14">
            <a:extLst>
              <a:ext uri="{FF2B5EF4-FFF2-40B4-BE49-F238E27FC236}">
                <a16:creationId xmlns:a16="http://schemas.microsoft.com/office/drawing/2014/main" id="{71C75663-20DF-4371-BA4F-9785075E8021}"/>
              </a:ext>
            </a:extLst>
          </p:cNvPr>
          <p:cNvSpPr/>
          <p:nvPr/>
        </p:nvSpPr>
        <p:spPr>
          <a:xfrm>
            <a:off x="-788151" y="1236918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等腰三角形 14">
            <a:extLst>
              <a:ext uri="{FF2B5EF4-FFF2-40B4-BE49-F238E27FC236}">
                <a16:creationId xmlns:a16="http://schemas.microsoft.com/office/drawing/2014/main" id="{56F080DC-8FEC-4AC6-94FE-C6857994D0CA}"/>
              </a:ext>
            </a:extLst>
          </p:cNvPr>
          <p:cNvSpPr/>
          <p:nvPr/>
        </p:nvSpPr>
        <p:spPr>
          <a:xfrm>
            <a:off x="-791923" y="2132856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06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94606" y="183740"/>
            <a:ext cx="35167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Motivation &amp; Goals </a:t>
            </a:r>
            <a:endParaRPr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左中括号 24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EF94DA-C6A5-4FAC-970B-55961153B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</a:t>
            </a:fld>
            <a:endParaRPr lang="zh-CN" alt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8E63E6-D018-45A6-BCAA-8494AF86A160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5D60ABC-DF29-46C4-8370-2F93D21ED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11532A2-88BE-4715-AD75-297309281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sp>
        <p:nvSpPr>
          <p:cNvPr id="16" name="等腰三角形 14">
            <a:extLst>
              <a:ext uri="{FF2B5EF4-FFF2-40B4-BE49-F238E27FC236}">
                <a16:creationId xmlns:a16="http://schemas.microsoft.com/office/drawing/2014/main" id="{55E9FBA9-C363-402D-99FB-2CE1593DE37A}"/>
              </a:ext>
            </a:extLst>
          </p:cNvPr>
          <p:cNvSpPr/>
          <p:nvPr/>
        </p:nvSpPr>
        <p:spPr>
          <a:xfrm>
            <a:off x="1066271" y="1938144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B913A784-3761-4DCB-A9FE-4D548CB83C13}"/>
              </a:ext>
            </a:extLst>
          </p:cNvPr>
          <p:cNvSpPr txBox="1"/>
          <p:nvPr/>
        </p:nvSpPr>
        <p:spPr>
          <a:xfrm>
            <a:off x="1264291" y="1629923"/>
            <a:ext cx="9217005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Integrate FIFA player information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等腰三角形 14">
            <a:extLst>
              <a:ext uri="{FF2B5EF4-FFF2-40B4-BE49-F238E27FC236}">
                <a16:creationId xmlns:a16="http://schemas.microsoft.com/office/drawing/2014/main" id="{12FB6D4E-BD2D-4E38-A291-9BA6B8A68EC5}"/>
              </a:ext>
            </a:extLst>
          </p:cNvPr>
          <p:cNvSpPr/>
          <p:nvPr/>
        </p:nvSpPr>
        <p:spPr>
          <a:xfrm>
            <a:off x="1066270" y="2859071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14">
            <a:extLst>
              <a:ext uri="{FF2B5EF4-FFF2-40B4-BE49-F238E27FC236}">
                <a16:creationId xmlns:a16="http://schemas.microsoft.com/office/drawing/2014/main" id="{10CA9754-69BA-4002-834D-C3DA663B4C53}"/>
              </a:ext>
            </a:extLst>
          </p:cNvPr>
          <p:cNvSpPr/>
          <p:nvPr/>
        </p:nvSpPr>
        <p:spPr>
          <a:xfrm>
            <a:off x="1082462" y="3764928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179BD8B1-58A8-4D1F-B27C-3E9BF3FAB927}"/>
              </a:ext>
            </a:extLst>
          </p:cNvPr>
          <p:cNvSpPr txBox="1"/>
          <p:nvPr/>
        </p:nvSpPr>
        <p:spPr>
          <a:xfrm>
            <a:off x="1264292" y="2553343"/>
            <a:ext cx="10945216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Build well-informed database and beautiful display interface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4" name="TextBox 15">
            <a:extLst>
              <a:ext uri="{FF2B5EF4-FFF2-40B4-BE49-F238E27FC236}">
                <a16:creationId xmlns:a16="http://schemas.microsoft.com/office/drawing/2014/main" id="{FD4C98C4-3066-4C12-94C7-8DDA53ACDBFB}"/>
              </a:ext>
            </a:extLst>
          </p:cNvPr>
          <p:cNvSpPr txBox="1"/>
          <p:nvPr/>
        </p:nvSpPr>
        <p:spPr>
          <a:xfrm>
            <a:off x="1350285" y="3476447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Recommend similar players; Predict positions;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" name="等腰三角形 14">
            <a:extLst>
              <a:ext uri="{FF2B5EF4-FFF2-40B4-BE49-F238E27FC236}">
                <a16:creationId xmlns:a16="http://schemas.microsoft.com/office/drawing/2014/main" id="{8C7E3A47-69EF-41FD-AFA1-4DC18547F0A9}"/>
              </a:ext>
            </a:extLst>
          </p:cNvPr>
          <p:cNvSpPr/>
          <p:nvPr/>
        </p:nvSpPr>
        <p:spPr>
          <a:xfrm>
            <a:off x="1082462" y="4623340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5E7FEC6-F80C-4D5B-80C6-A10C913A061B}"/>
              </a:ext>
            </a:extLst>
          </p:cNvPr>
          <p:cNvSpPr txBox="1"/>
          <p:nvPr/>
        </p:nvSpPr>
        <p:spPr>
          <a:xfrm>
            <a:off x="1350285" y="4334859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Better participate in online and offline football matches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2" name="直接连接符 41">
            <a:extLst>
              <a:ext uri="{FF2B5EF4-FFF2-40B4-BE49-F238E27FC236}">
                <a16:creationId xmlns:a16="http://schemas.microsoft.com/office/drawing/2014/main" id="{7391C351-87DE-4FDC-ADAD-872CD62D1EE1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485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94606" y="183740"/>
            <a:ext cx="42366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Materials &amp; Data Source</a:t>
            </a:r>
            <a:endParaRPr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左中括号 24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EF94DA-C6A5-4FAC-970B-55961153B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</a:t>
            </a:fld>
            <a:endParaRPr lang="zh-CN" alt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8E63E6-D018-45A6-BCAA-8494AF86A160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5D60ABC-DF29-46C4-8370-2F93D21ED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11532A2-88BE-4715-AD75-297309281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sp>
        <p:nvSpPr>
          <p:cNvPr id="32" name="TextBox 15">
            <a:extLst>
              <a:ext uri="{FF2B5EF4-FFF2-40B4-BE49-F238E27FC236}">
                <a16:creationId xmlns:a16="http://schemas.microsoft.com/office/drawing/2014/main" id="{C5E60832-B95E-405B-A6F8-2DB3008CE97F}"/>
              </a:ext>
            </a:extLst>
          </p:cNvPr>
          <p:cNvSpPr txBox="1"/>
          <p:nvPr/>
        </p:nvSpPr>
        <p:spPr>
          <a:xfrm>
            <a:off x="258651" y="993926"/>
            <a:ext cx="6444716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Calibri" charset="0"/>
                <a:ea typeface="Calibri" charset="0"/>
                <a:cs typeface="Calibri" charset="0"/>
              </a:rPr>
              <a:t>Our data are crawled from https://sofifa.com/, which is a professional FIFA information website</a:t>
            </a:r>
            <a:r>
              <a:rPr lang="en-US" altLang="zh-CN" sz="2000" b="1" dirty="0">
                <a:latin typeface="Calibri" charset="0"/>
                <a:ea typeface="Calibri" charset="0"/>
                <a:cs typeface="Calibri" charset="0"/>
              </a:rPr>
              <a:t>.</a:t>
            </a:r>
            <a:endParaRPr lang="en-US" altLang="zh-CN" sz="20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57A636-EF69-43B3-8025-007869A3AE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780" t="9076" r="11138" b="7309"/>
          <a:stretch/>
        </p:blipFill>
        <p:spPr>
          <a:xfrm>
            <a:off x="370421" y="2276872"/>
            <a:ext cx="6014610" cy="3622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B6858D-D833-4ABD-A61D-CB020E0E65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0095"/>
          <a:stretch/>
        </p:blipFill>
        <p:spPr>
          <a:xfrm>
            <a:off x="6609563" y="141155"/>
            <a:ext cx="5400000" cy="2730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EAF011-B9D6-4E64-9054-39BA47021B4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463"/>
          <a:stretch/>
        </p:blipFill>
        <p:spPr>
          <a:xfrm>
            <a:off x="6609563" y="3102987"/>
            <a:ext cx="5400000" cy="2871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1" name="直接连接符 41">
            <a:extLst>
              <a:ext uri="{FF2B5EF4-FFF2-40B4-BE49-F238E27FC236}">
                <a16:creationId xmlns:a16="http://schemas.microsoft.com/office/drawing/2014/main" id="{85369174-4BA5-413E-BFCA-A001095955D1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等腰三角形 14">
            <a:extLst>
              <a:ext uri="{FF2B5EF4-FFF2-40B4-BE49-F238E27FC236}">
                <a16:creationId xmlns:a16="http://schemas.microsoft.com/office/drawing/2014/main" id="{DB4E6DCA-5A23-43D9-9C9E-B893F6B10E58}"/>
              </a:ext>
            </a:extLst>
          </p:cNvPr>
          <p:cNvSpPr/>
          <p:nvPr/>
        </p:nvSpPr>
        <p:spPr>
          <a:xfrm>
            <a:off x="-570503" y="3987702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14">
            <a:extLst>
              <a:ext uri="{FF2B5EF4-FFF2-40B4-BE49-F238E27FC236}">
                <a16:creationId xmlns:a16="http://schemas.microsoft.com/office/drawing/2014/main" id="{BA578066-9797-4E94-99FC-7A057FC05345}"/>
              </a:ext>
            </a:extLst>
          </p:cNvPr>
          <p:cNvSpPr/>
          <p:nvPr/>
        </p:nvSpPr>
        <p:spPr>
          <a:xfrm>
            <a:off x="-570504" y="4908629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14">
            <a:extLst>
              <a:ext uri="{FF2B5EF4-FFF2-40B4-BE49-F238E27FC236}">
                <a16:creationId xmlns:a16="http://schemas.microsoft.com/office/drawing/2014/main" id="{E01491DD-1CB3-41BE-B8B1-E47CAFCEEAD0}"/>
              </a:ext>
            </a:extLst>
          </p:cNvPr>
          <p:cNvSpPr/>
          <p:nvPr/>
        </p:nvSpPr>
        <p:spPr>
          <a:xfrm>
            <a:off x="-554312" y="5814486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6" name="等腰三角形 14">
            <a:extLst>
              <a:ext uri="{FF2B5EF4-FFF2-40B4-BE49-F238E27FC236}">
                <a16:creationId xmlns:a16="http://schemas.microsoft.com/office/drawing/2014/main" id="{3497EA60-4B35-406F-BAF9-8C1FDAF8815E}"/>
              </a:ext>
            </a:extLst>
          </p:cNvPr>
          <p:cNvSpPr/>
          <p:nvPr/>
        </p:nvSpPr>
        <p:spPr>
          <a:xfrm>
            <a:off x="-554312" y="6672898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983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98992DF2-03BE-401F-A7FA-71D710BB2909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306E99F-5EF1-4B26-AA07-9AD4890AD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1FA4709-E039-4B9B-9F73-D04EFCA6E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AF642BD4-A860-4386-848D-A195FE6011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0224" y="0"/>
            <a:ext cx="10061408" cy="685800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中括号 50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8DBC8-D031-42E0-97F4-0C2CDEF6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61" name="矩形 23">
            <a:extLst>
              <a:ext uri="{FF2B5EF4-FFF2-40B4-BE49-F238E27FC236}">
                <a16:creationId xmlns:a16="http://schemas.microsoft.com/office/drawing/2014/main" id="{18DE07CE-7235-4B41-954B-EC9202E75DF2}"/>
              </a:ext>
            </a:extLst>
          </p:cNvPr>
          <p:cNvSpPr/>
          <p:nvPr/>
        </p:nvSpPr>
        <p:spPr>
          <a:xfrm>
            <a:off x="694606" y="183740"/>
            <a:ext cx="32523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5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Database Schema </a:t>
            </a:r>
            <a:endParaRPr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6" name="直接连接符 41">
            <a:extLst>
              <a:ext uri="{FF2B5EF4-FFF2-40B4-BE49-F238E27FC236}">
                <a16:creationId xmlns:a16="http://schemas.microsoft.com/office/drawing/2014/main" id="{F826289D-B321-4481-978E-DDAAAE9008F3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等腰三角形 14">
            <a:extLst>
              <a:ext uri="{FF2B5EF4-FFF2-40B4-BE49-F238E27FC236}">
                <a16:creationId xmlns:a16="http://schemas.microsoft.com/office/drawing/2014/main" id="{7D02EC16-0524-4B1D-99EF-58DFDC4D4BA6}"/>
              </a:ext>
            </a:extLst>
          </p:cNvPr>
          <p:cNvSpPr/>
          <p:nvPr/>
        </p:nvSpPr>
        <p:spPr>
          <a:xfrm>
            <a:off x="-570503" y="3987702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14">
            <a:extLst>
              <a:ext uri="{FF2B5EF4-FFF2-40B4-BE49-F238E27FC236}">
                <a16:creationId xmlns:a16="http://schemas.microsoft.com/office/drawing/2014/main" id="{F7E24F71-7E69-42CE-A2A1-BDDA422457A1}"/>
              </a:ext>
            </a:extLst>
          </p:cNvPr>
          <p:cNvSpPr/>
          <p:nvPr/>
        </p:nvSpPr>
        <p:spPr>
          <a:xfrm>
            <a:off x="-570504" y="4908629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14">
            <a:extLst>
              <a:ext uri="{FF2B5EF4-FFF2-40B4-BE49-F238E27FC236}">
                <a16:creationId xmlns:a16="http://schemas.microsoft.com/office/drawing/2014/main" id="{B049D4D0-65E1-42BB-AD47-C90D9279BF2E}"/>
              </a:ext>
            </a:extLst>
          </p:cNvPr>
          <p:cNvSpPr/>
          <p:nvPr/>
        </p:nvSpPr>
        <p:spPr>
          <a:xfrm>
            <a:off x="-554312" y="5814486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4" name="等腰三角形 14">
            <a:extLst>
              <a:ext uri="{FF2B5EF4-FFF2-40B4-BE49-F238E27FC236}">
                <a16:creationId xmlns:a16="http://schemas.microsoft.com/office/drawing/2014/main" id="{8622CCBA-ECEF-423B-941F-54B1B47D1499}"/>
              </a:ext>
            </a:extLst>
          </p:cNvPr>
          <p:cNvSpPr/>
          <p:nvPr/>
        </p:nvSpPr>
        <p:spPr>
          <a:xfrm>
            <a:off x="-554312" y="6672898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43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98992DF2-03BE-401F-A7FA-71D710BB2909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306E99F-5EF1-4B26-AA07-9AD4890AD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1FA4709-E039-4B9B-9F73-D04EFCA6E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中括号 50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8DBC8-D031-42E0-97F4-0C2CDEF6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61" name="矩形 23">
            <a:extLst>
              <a:ext uri="{FF2B5EF4-FFF2-40B4-BE49-F238E27FC236}">
                <a16:creationId xmlns:a16="http://schemas.microsoft.com/office/drawing/2014/main" id="{18DE07CE-7235-4B41-954B-EC9202E75DF2}"/>
              </a:ext>
            </a:extLst>
          </p:cNvPr>
          <p:cNvSpPr/>
          <p:nvPr/>
        </p:nvSpPr>
        <p:spPr>
          <a:xfrm>
            <a:off x="694606" y="183740"/>
            <a:ext cx="18553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6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Statistics</a:t>
            </a:r>
          </a:p>
        </p:txBody>
      </p:sp>
      <p:sp>
        <p:nvSpPr>
          <p:cNvPr id="16" name="等腰三角形 14">
            <a:extLst>
              <a:ext uri="{FF2B5EF4-FFF2-40B4-BE49-F238E27FC236}">
                <a16:creationId xmlns:a16="http://schemas.microsoft.com/office/drawing/2014/main" id="{B7C8CB76-2E99-4629-8C8B-666F34770858}"/>
              </a:ext>
            </a:extLst>
          </p:cNvPr>
          <p:cNvSpPr/>
          <p:nvPr/>
        </p:nvSpPr>
        <p:spPr>
          <a:xfrm>
            <a:off x="696100" y="2009029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E98B7C0D-C156-413D-BBBB-77F346A05FB3}"/>
              </a:ext>
            </a:extLst>
          </p:cNvPr>
          <p:cNvSpPr txBox="1"/>
          <p:nvPr/>
        </p:nvSpPr>
        <p:spPr>
          <a:xfrm>
            <a:off x="894121" y="1700808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World Map 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等腰三角形 14">
            <a:extLst>
              <a:ext uri="{FF2B5EF4-FFF2-40B4-BE49-F238E27FC236}">
                <a16:creationId xmlns:a16="http://schemas.microsoft.com/office/drawing/2014/main" id="{AEF8D3AC-FAF6-400D-9B96-61D2586E7B27}"/>
              </a:ext>
            </a:extLst>
          </p:cNvPr>
          <p:cNvSpPr/>
          <p:nvPr/>
        </p:nvSpPr>
        <p:spPr>
          <a:xfrm>
            <a:off x="696099" y="2929956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4">
            <a:extLst>
              <a:ext uri="{FF2B5EF4-FFF2-40B4-BE49-F238E27FC236}">
                <a16:creationId xmlns:a16="http://schemas.microsoft.com/office/drawing/2014/main" id="{C320F069-712D-4111-A382-BE0BBE446055}"/>
              </a:ext>
            </a:extLst>
          </p:cNvPr>
          <p:cNvSpPr/>
          <p:nvPr/>
        </p:nvSpPr>
        <p:spPr>
          <a:xfrm>
            <a:off x="699871" y="3825894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458C9BCD-65E2-4CE3-92A6-719DEECB7F1C}"/>
              </a:ext>
            </a:extLst>
          </p:cNvPr>
          <p:cNvSpPr txBox="1"/>
          <p:nvPr/>
        </p:nvSpPr>
        <p:spPr>
          <a:xfrm>
            <a:off x="894121" y="3523271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Percentages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B9FEEA3E-4C77-4E0F-9D63-76315A2BA8C0}"/>
              </a:ext>
            </a:extLst>
          </p:cNvPr>
          <p:cNvSpPr txBox="1"/>
          <p:nvPr/>
        </p:nvSpPr>
        <p:spPr>
          <a:xfrm>
            <a:off x="894121" y="2624228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Top Players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等腰三角形 14">
            <a:extLst>
              <a:ext uri="{FF2B5EF4-FFF2-40B4-BE49-F238E27FC236}">
                <a16:creationId xmlns:a16="http://schemas.microsoft.com/office/drawing/2014/main" id="{129002D4-84C8-41BD-AF45-35DD15742973}"/>
              </a:ext>
            </a:extLst>
          </p:cNvPr>
          <p:cNvSpPr/>
          <p:nvPr/>
        </p:nvSpPr>
        <p:spPr>
          <a:xfrm>
            <a:off x="699870" y="4751651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F4E1C62-8F80-4961-83D9-7A5B0EEACAB8}"/>
              </a:ext>
            </a:extLst>
          </p:cNvPr>
          <p:cNvGrpSpPr/>
          <p:nvPr/>
        </p:nvGrpSpPr>
        <p:grpSpPr>
          <a:xfrm>
            <a:off x="3536717" y="415567"/>
            <a:ext cx="8407467" cy="5545547"/>
            <a:chOff x="3547988" y="374701"/>
            <a:chExt cx="8407467" cy="554554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361B2B-166E-46C8-8FA6-16D6F42291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828" t="23807" r="5000" b="19546"/>
            <a:stretch/>
          </p:blipFill>
          <p:spPr>
            <a:xfrm>
              <a:off x="3566043" y="374701"/>
              <a:ext cx="5399731" cy="238395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818A706-E922-4B29-964E-D5AF3F6561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3323" t="16496" r="46796" b="27728"/>
            <a:stretch/>
          </p:blipFill>
          <p:spPr>
            <a:xfrm>
              <a:off x="9075135" y="374701"/>
              <a:ext cx="2880320" cy="302433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AD46432-E236-4055-97B8-BE1DB02784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304" t="26897" r="48934" b="23746"/>
            <a:stretch/>
          </p:blipFill>
          <p:spPr>
            <a:xfrm>
              <a:off x="3547988" y="2908151"/>
              <a:ext cx="2981049" cy="29810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1CACFC1-1639-4B2C-A3F4-4285B8FC31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2828" t="30361" r="5094" b="17883"/>
            <a:stretch/>
          </p:blipFill>
          <p:spPr>
            <a:xfrm>
              <a:off x="6731147" y="3810136"/>
              <a:ext cx="5224308" cy="21101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101A1C-47CB-4DAA-A108-63A76BA0D57E}"/>
              </a:ext>
            </a:extLst>
          </p:cNvPr>
          <p:cNvGrpSpPr/>
          <p:nvPr/>
        </p:nvGrpSpPr>
        <p:grpSpPr>
          <a:xfrm>
            <a:off x="3015372" y="4847"/>
            <a:ext cx="9156177" cy="6005035"/>
            <a:chOff x="3450859" y="168089"/>
            <a:chExt cx="9156177" cy="600503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5F616312-0F5F-4CAF-A55F-10DFA9A19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450859" y="168089"/>
              <a:ext cx="6202871" cy="3095127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A659D2B7-C134-4FE3-AAC4-6A8059616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534007" y="3256920"/>
              <a:ext cx="5598505" cy="2916204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F011FF8A-9C59-4A73-AEAA-9D86C4920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736464" y="3267043"/>
              <a:ext cx="3870572" cy="2906081"/>
            </a:xfrm>
            <a:prstGeom prst="rect">
              <a:avLst/>
            </a:prstGeom>
          </p:spPr>
        </p:pic>
      </p:grpSp>
      <p:sp>
        <p:nvSpPr>
          <p:cNvPr id="23" name="TextBox 15">
            <a:extLst>
              <a:ext uri="{FF2B5EF4-FFF2-40B4-BE49-F238E27FC236}">
                <a16:creationId xmlns:a16="http://schemas.microsoft.com/office/drawing/2014/main" id="{2CD61A2C-6EDC-44F4-B96C-06AFC25D9F4C}"/>
              </a:ext>
            </a:extLst>
          </p:cNvPr>
          <p:cNvSpPr txBox="1"/>
          <p:nvPr/>
        </p:nvSpPr>
        <p:spPr>
          <a:xfrm>
            <a:off x="894120" y="4449028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Team Formation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2" name="直接连接符 41">
            <a:extLst>
              <a:ext uri="{FF2B5EF4-FFF2-40B4-BE49-F238E27FC236}">
                <a16:creationId xmlns:a16="http://schemas.microsoft.com/office/drawing/2014/main" id="{260EBCC7-17FE-4FA1-98B5-57B430918D2D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972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98992DF2-03BE-401F-A7FA-71D710BB2909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306E99F-5EF1-4B26-AA07-9AD4890AD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1FA4709-E039-4B9B-9F73-D04EFCA6E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中括号 50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8DBC8-D031-42E0-97F4-0C2CDEF6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32" name="矩形 23">
            <a:extLst>
              <a:ext uri="{FF2B5EF4-FFF2-40B4-BE49-F238E27FC236}">
                <a16:creationId xmlns:a16="http://schemas.microsoft.com/office/drawing/2014/main" id="{599AE54F-3E71-48B9-A165-C001FBE92557}"/>
              </a:ext>
            </a:extLst>
          </p:cNvPr>
          <p:cNvSpPr/>
          <p:nvPr/>
        </p:nvSpPr>
        <p:spPr>
          <a:xfrm>
            <a:off x="694606" y="183740"/>
            <a:ext cx="24396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7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Data Mining </a:t>
            </a: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2D9307D7-AAAF-46D1-9F6E-06776801D405}"/>
              </a:ext>
            </a:extLst>
          </p:cNvPr>
          <p:cNvSpPr txBox="1"/>
          <p:nvPr/>
        </p:nvSpPr>
        <p:spPr>
          <a:xfrm>
            <a:off x="1481371" y="1031828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Correlation Heatmap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8" name="TextBox 15">
            <a:extLst>
              <a:ext uri="{FF2B5EF4-FFF2-40B4-BE49-F238E27FC236}">
                <a16:creationId xmlns:a16="http://schemas.microsoft.com/office/drawing/2014/main" id="{80246882-A0A6-4BE9-9B67-D4C469695670}"/>
              </a:ext>
            </a:extLst>
          </p:cNvPr>
          <p:cNvSpPr txBox="1"/>
          <p:nvPr/>
        </p:nvSpPr>
        <p:spPr>
          <a:xfrm>
            <a:off x="5512866" y="293783"/>
            <a:ext cx="8280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Box </a:t>
            </a:r>
          </a:p>
          <a:p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Plots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FA0B817-B019-4B44-9691-13C6F722DE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6524" y="3027506"/>
            <a:ext cx="4882510" cy="3835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2DF2A35-5DE7-4508-B722-46F9B83721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6524" y="-103100"/>
            <a:ext cx="4882510" cy="3278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9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等腰三角形 14">
            <a:extLst>
              <a:ext uri="{FF2B5EF4-FFF2-40B4-BE49-F238E27FC236}">
                <a16:creationId xmlns:a16="http://schemas.microsoft.com/office/drawing/2014/main" id="{803FE1E5-31BE-4888-A31E-69BCCD649558}"/>
              </a:ext>
            </a:extLst>
          </p:cNvPr>
          <p:cNvSpPr/>
          <p:nvPr/>
        </p:nvSpPr>
        <p:spPr>
          <a:xfrm rot="10800000">
            <a:off x="1023648" y="1361676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等腰三角形 14">
            <a:extLst>
              <a:ext uri="{FF2B5EF4-FFF2-40B4-BE49-F238E27FC236}">
                <a16:creationId xmlns:a16="http://schemas.microsoft.com/office/drawing/2014/main" id="{F91F7D5E-B6CC-4494-960F-15CFF5B43743}"/>
              </a:ext>
            </a:extLst>
          </p:cNvPr>
          <p:cNvSpPr/>
          <p:nvPr/>
        </p:nvSpPr>
        <p:spPr>
          <a:xfrm rot="5400000">
            <a:off x="5216399" y="484262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67F6685-28EA-4DFE-8EE7-C9CED58DB2E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644" r="15889"/>
          <a:stretch/>
        </p:blipFill>
        <p:spPr>
          <a:xfrm>
            <a:off x="53849" y="1950482"/>
            <a:ext cx="5833799" cy="4393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2" name="直接连接符 41">
            <a:extLst>
              <a:ext uri="{FF2B5EF4-FFF2-40B4-BE49-F238E27FC236}">
                <a16:creationId xmlns:a16="http://schemas.microsoft.com/office/drawing/2014/main" id="{DBCD3FBA-09E5-4F79-B915-4C1A7419E586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559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98992DF2-03BE-401F-A7FA-71D710BB2909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306E99F-5EF1-4B26-AA07-9AD4890AD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1FA4709-E039-4B9B-9F73-D04EFCA6E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中括号 50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8DBC8-D031-42E0-97F4-0C2CDEF6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32" name="矩形 23">
            <a:extLst>
              <a:ext uri="{FF2B5EF4-FFF2-40B4-BE49-F238E27FC236}">
                <a16:creationId xmlns:a16="http://schemas.microsoft.com/office/drawing/2014/main" id="{599AE54F-3E71-48B9-A165-C001FBE92557}"/>
              </a:ext>
            </a:extLst>
          </p:cNvPr>
          <p:cNvSpPr/>
          <p:nvPr/>
        </p:nvSpPr>
        <p:spPr>
          <a:xfrm>
            <a:off x="694606" y="183740"/>
            <a:ext cx="24396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7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Data Mining </a:t>
            </a:r>
          </a:p>
        </p:txBody>
      </p:sp>
      <p:sp>
        <p:nvSpPr>
          <p:cNvPr id="59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E19FEA-343C-4288-88F9-D3993E5AD2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68" t="2792" r="17769"/>
          <a:stretch/>
        </p:blipFill>
        <p:spPr>
          <a:xfrm>
            <a:off x="-13345" y="1723452"/>
            <a:ext cx="4931128" cy="501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DA3208-DE87-4C8F-B863-3592468FED4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562" b="5660"/>
          <a:stretch/>
        </p:blipFill>
        <p:spPr>
          <a:xfrm>
            <a:off x="5097489" y="40061"/>
            <a:ext cx="7055047" cy="3002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82380F-AC0B-46F2-B2BE-61772D8EA3D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5595" b="-979"/>
          <a:stretch/>
        </p:blipFill>
        <p:spPr>
          <a:xfrm>
            <a:off x="5097488" y="3169781"/>
            <a:ext cx="7055047" cy="3601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C9528B2-9182-4CE7-8559-7F7655B3D9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2180" t="37344" r="3190" b="36127"/>
          <a:stretch/>
        </p:blipFill>
        <p:spPr>
          <a:xfrm>
            <a:off x="3909670" y="1766683"/>
            <a:ext cx="936104" cy="1368152"/>
          </a:xfrm>
          <a:prstGeom prst="rect">
            <a:avLst/>
          </a:prstGeom>
        </p:spPr>
      </p:pic>
      <p:sp>
        <p:nvSpPr>
          <p:cNvPr id="29" name="等腰三角形 14">
            <a:extLst>
              <a:ext uri="{FF2B5EF4-FFF2-40B4-BE49-F238E27FC236}">
                <a16:creationId xmlns:a16="http://schemas.microsoft.com/office/drawing/2014/main" id="{D0E82DEA-DFA8-427D-89C4-9932681401F8}"/>
              </a:ext>
            </a:extLst>
          </p:cNvPr>
          <p:cNvSpPr/>
          <p:nvPr/>
        </p:nvSpPr>
        <p:spPr>
          <a:xfrm rot="10800000">
            <a:off x="2037278" y="1162916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92B1B53F-3571-4A7B-BFBE-EEBFA137D6D7}"/>
              </a:ext>
            </a:extLst>
          </p:cNvPr>
          <p:cNvSpPr txBox="1"/>
          <p:nvPr/>
        </p:nvSpPr>
        <p:spPr>
          <a:xfrm>
            <a:off x="2465564" y="833068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Distributions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1" name="等腰三角形 14">
            <a:extLst>
              <a:ext uri="{FF2B5EF4-FFF2-40B4-BE49-F238E27FC236}">
                <a16:creationId xmlns:a16="http://schemas.microsoft.com/office/drawing/2014/main" id="{97C75537-9D83-4BB6-BD64-BA9B53346FD9}"/>
              </a:ext>
            </a:extLst>
          </p:cNvPr>
          <p:cNvSpPr/>
          <p:nvPr/>
        </p:nvSpPr>
        <p:spPr>
          <a:xfrm rot="5400000">
            <a:off x="4746764" y="1149261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14">
            <a:extLst>
              <a:ext uri="{FF2B5EF4-FFF2-40B4-BE49-F238E27FC236}">
                <a16:creationId xmlns:a16="http://schemas.microsoft.com/office/drawing/2014/main" id="{E825FE0C-B0A7-4420-B6FF-BB86FE71E713}"/>
              </a:ext>
            </a:extLst>
          </p:cNvPr>
          <p:cNvSpPr/>
          <p:nvPr/>
        </p:nvSpPr>
        <p:spPr>
          <a:xfrm rot="10800000">
            <a:off x="-601538" y="2708920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41">
            <a:extLst>
              <a:ext uri="{FF2B5EF4-FFF2-40B4-BE49-F238E27FC236}">
                <a16:creationId xmlns:a16="http://schemas.microsoft.com/office/drawing/2014/main" id="{602E6EE9-DA2F-43E6-B9F4-11EA99B8751B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001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mp">
      <a:majorFont>
        <a:latin typeface="Arial"/>
        <a:ea typeface="微软雅黑 Light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1743</TotalTime>
  <Words>458</Words>
  <Application>Microsoft Office PowerPoint</Application>
  <PresentationFormat>Custom</PresentationFormat>
  <Paragraphs>123</Paragraphs>
  <Slides>17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造字工房尚雅体演示版常规体</vt:lpstr>
      <vt:lpstr>Arial</vt:lpstr>
      <vt:lpstr>Calibri</vt:lpstr>
      <vt:lpstr>Consolas</vt:lpstr>
      <vt:lpstr>Wingdings</vt:lpstr>
      <vt:lpstr>Office 主题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红黑简约创意工作汇报动态PPT</dc:title>
  <dc:creator>段子</dc:creator>
  <cp:lastModifiedBy>毅磊 涂</cp:lastModifiedBy>
  <cp:revision>160</cp:revision>
  <dcterms:modified xsi:type="dcterms:W3CDTF">2019-12-09T06:12:57Z</dcterms:modified>
</cp:coreProperties>
</file>